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3" r:id="rId2"/>
    <p:sldMasterId id="2147483658" r:id="rId3"/>
    <p:sldMasterId id="2147483663" r:id="rId4"/>
    <p:sldMasterId id="2147483668" r:id="rId5"/>
    <p:sldMasterId id="2147483670" r:id="rId6"/>
  </p:sldMasterIdLst>
  <p:notesMasterIdLst>
    <p:notesMasterId r:id="rId21"/>
  </p:notesMasterIdLst>
  <p:sldIdLst>
    <p:sldId id="258" r:id="rId7"/>
    <p:sldId id="263" r:id="rId8"/>
    <p:sldId id="274" r:id="rId9"/>
    <p:sldId id="273" r:id="rId10"/>
    <p:sldId id="272" r:id="rId11"/>
    <p:sldId id="275" r:id="rId12"/>
    <p:sldId id="278" r:id="rId13"/>
    <p:sldId id="284" r:id="rId14"/>
    <p:sldId id="286" r:id="rId15"/>
    <p:sldId id="285" r:id="rId16"/>
    <p:sldId id="271" r:id="rId17"/>
    <p:sldId id="270" r:id="rId18"/>
    <p:sldId id="281" r:id="rId19"/>
    <p:sldId id="288" r:id="rId20"/>
  </p:sldIdLst>
  <p:sldSz cx="12192000" cy="6858000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777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58"/>
    <p:restoredTop sz="86441"/>
  </p:normalViewPr>
  <p:slideViewPr>
    <p:cSldViewPr snapToObjects="1">
      <p:cViewPr varScale="1">
        <p:scale>
          <a:sx n="67" d="100"/>
          <a:sy n="67" d="100"/>
        </p:scale>
        <p:origin x="82" y="5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gs" Target="tags/tag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06890E-D609-A745-B7B0-9CA6E06A010E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98C37-E8F9-AA4D-BD3D-4EE1686E6A4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Title">
    <p:bg>
      <p:bgPr>
        <a:solidFill>
          <a:srgbClr val="0037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2438400" y="38862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362200"/>
            <a:ext cx="7315200" cy="12192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</a:t>
            </a:r>
            <a:r>
              <a:rPr lang="en-US"/>
              <a:t>title style for two lines</a:t>
            </a:r>
            <a:endParaRPr lang="en-US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2672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9530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>
          <a:xfrm>
            <a:off x="2438400" y="38862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362200"/>
            <a:ext cx="7315200" cy="12192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</a:t>
            </a:r>
            <a:r>
              <a:rPr lang="en-US"/>
              <a:t>title style for two lines</a:t>
            </a:r>
            <a:endParaRPr lang="en-US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2672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9530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2438400" y="38862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362200"/>
            <a:ext cx="7315200" cy="12192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</a:t>
            </a:r>
            <a:r>
              <a:rPr lang="en-US"/>
              <a:t>title style for two lines</a:t>
            </a:r>
            <a:endParaRPr lang="en-US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2672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9530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rgbClr val="0037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2438400" y="41910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057400"/>
            <a:ext cx="7315200" cy="18288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 for three lines</a:t>
            </a:r>
            <a:br>
              <a:rPr lang="en-US" dirty="0"/>
            </a:br>
            <a:r>
              <a:rPr lang="en-US" dirty="0"/>
              <a:t>that extend to here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5720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52578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2438400" y="41910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057400"/>
            <a:ext cx="7315200" cy="18288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 for three lines</a:t>
            </a:r>
            <a:br>
              <a:rPr lang="en-US" dirty="0"/>
            </a:br>
            <a:r>
              <a:rPr lang="en-US" dirty="0"/>
              <a:t>that extend to here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5720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52578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2438400" y="41910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057400"/>
            <a:ext cx="7315200" cy="18288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 for three lines</a:t>
            </a:r>
            <a:br>
              <a:rPr lang="en-US" dirty="0"/>
            </a:br>
            <a:r>
              <a:rPr lang="en-US" dirty="0"/>
              <a:t>that extend to here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5720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52578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2438400" y="41910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057400"/>
            <a:ext cx="7315200" cy="18288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 for three lines</a:t>
            </a:r>
            <a:br>
              <a:rPr lang="en-US" dirty="0"/>
            </a:br>
            <a:r>
              <a:rPr lang="en-US" dirty="0"/>
              <a:t>that extend to here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5720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52578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2895600"/>
            <a:ext cx="8229600" cy="3505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Whitney Book" charset="0"/>
                <a:ea typeface="Whitney Book" charset="0"/>
                <a:cs typeface="Whitney Book" charset="0"/>
              </a:defRPr>
            </a:lvl1pPr>
            <a:lvl2pPr marL="457200" indent="0">
              <a:buFontTx/>
              <a:buNone/>
              <a:defRPr sz="4400" b="0" i="0">
                <a:solidFill>
                  <a:schemeClr val="bg1"/>
                </a:solidFill>
                <a:latin typeface="Whitney Book" charset="0"/>
                <a:ea typeface="Whitney Book" charset="0"/>
                <a:cs typeface="Whitney Book" charset="0"/>
              </a:defRPr>
            </a:lvl2pPr>
            <a:lvl3pPr marL="914400" indent="0">
              <a:buFontTx/>
              <a:buNone/>
              <a:defRPr sz="4400" b="0" i="0">
                <a:solidFill>
                  <a:schemeClr val="bg1"/>
                </a:solidFill>
                <a:latin typeface="Whitney Book" charset="0"/>
                <a:ea typeface="Whitney Book" charset="0"/>
                <a:cs typeface="Whitney Book" charset="0"/>
              </a:defRPr>
            </a:lvl3pPr>
            <a:lvl4pPr marL="1371600" indent="0">
              <a:buFontTx/>
              <a:buNone/>
              <a:defRPr sz="4400" b="0" i="0">
                <a:solidFill>
                  <a:schemeClr val="bg1"/>
                </a:solidFill>
                <a:latin typeface="Whitney Book" charset="0"/>
                <a:ea typeface="Whitney Book" charset="0"/>
                <a:cs typeface="Whitney Book" charset="0"/>
              </a:defRPr>
            </a:lvl4pPr>
            <a:lvl5pPr marL="1828800" indent="0">
              <a:buFontTx/>
              <a:buNone/>
              <a:defRPr sz="4400" b="0" i="0">
                <a:solidFill>
                  <a:schemeClr val="bg1"/>
                </a:solidFill>
                <a:latin typeface="Whitney Book" charset="0"/>
                <a:ea typeface="Whitney Book" charset="0"/>
                <a:cs typeface="Whitney Book" charset="0"/>
              </a:defRPr>
            </a:lvl5pPr>
          </a:lstStyle>
          <a:p>
            <a:pPr lvl="0"/>
            <a:r>
              <a:rPr lang="en-US" dirty="0"/>
              <a:t>Click to edit divider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981200" y="2578496"/>
            <a:ext cx="8229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/>
          <p:cNvCxnSpPr/>
          <p:nvPr userDrawn="1"/>
        </p:nvCxnSpPr>
        <p:spPr>
          <a:xfrm>
            <a:off x="1524000" y="2057400"/>
            <a:ext cx="9144000" cy="0"/>
          </a:xfrm>
          <a:prstGeom prst="line">
            <a:avLst/>
          </a:prstGeom>
          <a:ln w="25400">
            <a:solidFill>
              <a:srgbClr val="022E6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524000" y="1371600"/>
            <a:ext cx="9144000" cy="533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3800">
                <a:solidFill>
                  <a:srgbClr val="003777"/>
                </a:solidFill>
                <a:latin typeface="Whitney Book" charset="0"/>
                <a:ea typeface="Whitney Book" charset="0"/>
                <a:cs typeface="Whitney Book" charset="0"/>
              </a:defRPr>
            </a:lvl1pPr>
          </a:lstStyle>
          <a:p>
            <a:pPr lvl="0"/>
            <a:r>
              <a:rPr lang="en-US" dirty="0"/>
              <a:t>Click to edit title with a single line of text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524000" y="2362200"/>
            <a:ext cx="9144000" cy="381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6553200"/>
            <a:ext cx="5029200" cy="228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800" b="0" i="0" cap="all" spc="100" baseline="0">
                <a:solidFill>
                  <a:srgbClr val="003777"/>
                </a:solidFill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pPr lvl="0"/>
            <a:r>
              <a:rPr lang="en-US" dirty="0" err="1"/>
              <a:t>Brandeis.edu</a:t>
            </a:r>
            <a:r>
              <a:rPr lang="en-US" dirty="0"/>
              <a:t>/global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524000" y="1371600"/>
            <a:ext cx="9144000" cy="533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3800">
                <a:solidFill>
                  <a:srgbClr val="003777"/>
                </a:solidFill>
                <a:latin typeface="Whitney Book" charset="0"/>
                <a:ea typeface="Whitney Book" charset="0"/>
                <a:cs typeface="Whitney Book" charset="0"/>
              </a:defRPr>
            </a:lvl1pPr>
          </a:lstStyle>
          <a:p>
            <a:pPr lvl="0"/>
            <a:r>
              <a:rPr lang="en-US" dirty="0"/>
              <a:t>Click to edit title with a single line of text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524000" y="2209800"/>
            <a:ext cx="9144000" cy="381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 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6553200"/>
            <a:ext cx="5029200" cy="228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800" b="0" i="0" cap="all" spc="100" baseline="0">
                <a:solidFill>
                  <a:srgbClr val="003777"/>
                </a:solidFill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pPr lvl="0"/>
            <a:r>
              <a:rPr lang="en-US" dirty="0" err="1"/>
              <a:t>Brandeis.edu</a:t>
            </a:r>
            <a:r>
              <a:rPr lang="en-US" dirty="0"/>
              <a:t>/global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6553200"/>
            <a:ext cx="5029200" cy="228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800" b="0" i="0" cap="all" spc="100" baseline="0">
                <a:solidFill>
                  <a:srgbClr val="003777"/>
                </a:solidFill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pPr lvl="0"/>
            <a:r>
              <a:rPr lang="en-US" dirty="0" err="1"/>
              <a:t>Brandeis.edu</a:t>
            </a:r>
            <a:r>
              <a:rPr lang="en-US" dirty="0"/>
              <a:t>/global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24000" y="2590800"/>
            <a:ext cx="9144000" cy="0"/>
          </a:xfrm>
          <a:prstGeom prst="line">
            <a:avLst/>
          </a:prstGeom>
          <a:ln w="25400">
            <a:solidFill>
              <a:srgbClr val="022E6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524000" y="1371600"/>
            <a:ext cx="9144000" cy="1143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3800" baseline="0">
                <a:solidFill>
                  <a:srgbClr val="003777"/>
                </a:solidFill>
                <a:latin typeface="Whitney Book" charset="0"/>
                <a:ea typeface="Whitney Book" charset="0"/>
                <a:cs typeface="Whitney Book" charset="0"/>
              </a:defRPr>
            </a:lvl1pPr>
          </a:lstStyle>
          <a:p>
            <a:pPr lvl="0"/>
            <a:r>
              <a:rPr lang="en-US" dirty="0"/>
              <a:t>Click to edit title when there are two lines of text that wrap to the second line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524000" y="2819400"/>
            <a:ext cx="9144000" cy="3581400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6553200"/>
            <a:ext cx="5029200" cy="228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800" b="0" i="0" cap="all" spc="100" baseline="0">
                <a:solidFill>
                  <a:srgbClr val="003777"/>
                </a:solidFill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pPr lvl="0"/>
            <a:r>
              <a:rPr lang="en-US" dirty="0" err="1"/>
              <a:t>Brandeis.edu</a:t>
            </a:r>
            <a:r>
              <a:rPr lang="en-US" dirty="0"/>
              <a:t>/global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524000" y="1371600"/>
            <a:ext cx="9144000" cy="1143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3800" baseline="0">
                <a:solidFill>
                  <a:srgbClr val="003777"/>
                </a:solidFill>
                <a:latin typeface="Whitney Book" charset="0"/>
                <a:ea typeface="Whitney Book" charset="0"/>
                <a:cs typeface="Whitney Book" charset="0"/>
              </a:defRPr>
            </a:lvl1pPr>
          </a:lstStyle>
          <a:p>
            <a:pPr lvl="0"/>
            <a:r>
              <a:rPr lang="en-US" dirty="0"/>
              <a:t>Click to edit title when there are two lines of text that wrap to the second line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524000" y="2667000"/>
            <a:ext cx="9144000" cy="3581400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0037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2438400" y="35814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667001"/>
            <a:ext cx="7315200" cy="685800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39624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6482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/>
          <p:cNvCxnSpPr/>
          <p:nvPr userDrawn="1"/>
        </p:nvCxnSpPr>
        <p:spPr>
          <a:xfrm>
            <a:off x="2438400" y="35814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667001"/>
            <a:ext cx="7315200" cy="685800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39624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6482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 userDrawn="1"/>
        </p:nvCxnSpPr>
        <p:spPr>
          <a:xfrm>
            <a:off x="2438400" y="35814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667001"/>
            <a:ext cx="7315200" cy="685800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39624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6482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2438400" y="35814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667001"/>
            <a:ext cx="7315200" cy="685800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39624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6482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rgbClr val="0037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2438400" y="38862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362200"/>
            <a:ext cx="7315200" cy="12192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</a:t>
            </a:r>
            <a:r>
              <a:rPr lang="en-US"/>
              <a:t>title style for two lines</a:t>
            </a:r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2672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/>
              <a:t>Click to edit department name</a:t>
            </a:r>
            <a:endParaRPr lang="en-US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9530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.jpe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6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7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.png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37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771900" y="3053755"/>
            <a:ext cx="4648200" cy="75049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57200" y="457200"/>
            <a:ext cx="2971800" cy="47982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Whitney Book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57200" y="457200"/>
            <a:ext cx="2971800" cy="47982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Whitney Book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57200" y="457200"/>
            <a:ext cx="2971800" cy="47982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Whitney Book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5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Whitney Book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977462"/>
          </a:xfrm>
          <a:prstGeom prst="rect">
            <a:avLst/>
          </a:prstGeom>
          <a:solidFill>
            <a:srgbClr val="003777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/>
          <p:cNvSpPr txBox="1"/>
          <p:nvPr userDrawn="1"/>
        </p:nvSpPr>
        <p:spPr>
          <a:xfrm>
            <a:off x="10134600" y="6553200"/>
            <a:ext cx="1823888" cy="152400"/>
          </a:xfrm>
          <a:prstGeom prst="rect">
            <a:avLst/>
          </a:prstGeom>
        </p:spPr>
        <p:txBody>
          <a:bodyPr lIns="0" tIns="0" rIns="0" bIns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65FE864-16CE-FE4A-A993-B49BF4C82E26}" type="slidenum">
              <a:rPr lang="en-US" sz="800" baseline="0" smtClean="0">
                <a:solidFill>
                  <a:schemeClr val="tx2"/>
                </a:solidFill>
                <a:latin typeface="Whitney Book" charset="0"/>
                <a:cs typeface="Arial" panose="020B0604020202020204"/>
              </a:rPr>
              <a:t>‹#›</a:t>
            </a:fld>
            <a:endParaRPr lang="en-US" sz="800" baseline="0" dirty="0">
              <a:solidFill>
                <a:schemeClr val="tx2"/>
              </a:solidFill>
              <a:latin typeface="Whitney Book" charset="0"/>
              <a:cs typeface="Arial" panose="020B0604020202020204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04800" y="304800"/>
            <a:ext cx="2603082" cy="42029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finance.yahoo.com/quote/LULU/analysis/" TargetMode="External"/><Relationship Id="rId2" Type="http://schemas.openxmlformats.org/officeDocument/2006/relationships/hyperlink" Target="https://seekingalpha.com/symbol/LULU/earnings/eps-surprise-summary?period=quarterly" TargetMode="Externa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investopedia.com/what-wall-street-analysts-think-lululemon-stock-earnings-8753898?utm_source=chatgpt.com" TargetMode="External"/><Relationship Id="rId4" Type="http://schemas.openxmlformats.org/officeDocument/2006/relationships/hyperlink" Target="https://www.alphaspread.com/security/nasdaq/lulu/financials/income-statement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 descr="IBS_logo_white_DIGITAL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304801"/>
            <a:ext cx="2590800" cy="421120"/>
          </a:xfrm>
          <a:prstGeom prst="rect">
            <a:avLst/>
          </a:prstGeom>
        </p:spPr>
      </p:pic>
      <p:sp>
        <p:nvSpPr>
          <p:cNvPr id="3" name="Title 4"/>
          <p:cNvSpPr txBox="1"/>
          <p:nvPr/>
        </p:nvSpPr>
        <p:spPr>
          <a:xfrm>
            <a:off x="2438400" y="2362200"/>
            <a:ext cx="7315200" cy="121920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chemeClr val="bg1"/>
                </a:solidFill>
                <a:latin typeface="Whitney-Medium"/>
              </a:rPr>
              <a:t>FIN270 FINAL PROJECT</a:t>
            </a:r>
            <a:endParaRPr lang="zh-CN" altLang="en-US" dirty="0">
              <a:solidFill>
                <a:schemeClr val="bg1"/>
              </a:solidFill>
              <a:latin typeface="Whitney-Medium"/>
            </a:endParaRPr>
          </a:p>
        </p:txBody>
      </p:sp>
      <p:sp>
        <p:nvSpPr>
          <p:cNvPr id="5" name="Text Placeholder 5"/>
          <p:cNvSpPr txBox="1"/>
          <p:nvPr/>
        </p:nvSpPr>
        <p:spPr>
          <a:xfrm>
            <a:off x="3810000" y="4267200"/>
            <a:ext cx="4572000" cy="381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dirty="0">
                <a:solidFill>
                  <a:schemeClr val="bg1"/>
                </a:solidFill>
                <a:latin typeface="Whitney-Medium"/>
              </a:rPr>
              <a:t>Siying Chen</a:t>
            </a:r>
            <a:endParaRPr lang="zh-CN" altLang="en-US" dirty="0">
              <a:solidFill>
                <a:schemeClr val="bg1"/>
              </a:solidFill>
              <a:latin typeface="Whitney-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2: Pricing Option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sz="160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524000" y="2590800"/>
            <a:ext cx="9906000" cy="3668899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</a:rPr>
              <a:t>Difference:</a:t>
            </a:r>
          </a:p>
          <a:p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</a:rPr>
              <a:t>Time Value</a:t>
            </a:r>
          </a:p>
          <a:p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</a:rPr>
              <a:t>Implied volatility increased near earning day</a:t>
            </a:r>
          </a:p>
          <a:p>
            <a:endParaRPr lang="en-US" altLang="zh-C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altLang="zh-C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</a:rPr>
              <a:t>Risk free rate</a:t>
            </a:r>
          </a:p>
          <a:p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</a:rPr>
              <a:t>BTM &gt; BSM ? Daily step result</a:t>
            </a:r>
          </a:p>
          <a:p>
            <a:endParaRPr lang="en-US" altLang="zh-C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altLang="zh-CN" sz="2000" b="1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532" y="3858781"/>
            <a:ext cx="8039100" cy="533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672" y="5364349"/>
            <a:ext cx="5161328" cy="74411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524000" y="2362200"/>
            <a:ext cx="9144000" cy="3810000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600" dirty="0">
                <a:effectLst/>
                <a:hlinkClick r:id="rId2"/>
              </a:rPr>
              <a:t>https://seekingalpha.com/symbol/LULU/earnings/eps-surprise-summary?period=quarterly</a:t>
            </a:r>
            <a:endParaRPr lang="en-US" altLang="zh-CN" sz="1600" dirty="0">
              <a:effectLst/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verage"/>
                <a:hlinkClick r:id="rId3"/>
              </a:rPr>
              <a:t>https://finance.yahoo.com/quote/LULU/analysis/</a:t>
            </a:r>
            <a:endParaRPr lang="en-US" altLang="zh-CN" sz="1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verage"/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latin typeface="Average"/>
                <a:hlinkClick r:id="rId4"/>
              </a:rPr>
              <a:t>https://www.alphaspread.com/security/nasdaq/lulu/financials/income-statement</a:t>
            </a:r>
            <a:endParaRPr lang="en-US" altLang="zh-CN" sz="1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Average"/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verage"/>
                <a:hlinkClick r:id="rId5"/>
              </a:rPr>
              <a:t>https://www.investopedia.com/what-wall-street-analysts-think-lululemon-stock-earnings-8753898?utm_source=chatgpt.com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Average"/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Average"/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altLang="zh-CN" sz="1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latin typeface="Average"/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altLang="zh-CN" sz="1600" b="0" i="0" u="none" strike="noStrike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3777"/>
                </a:solidFill>
              </a:rPr>
              <a:t>Thank you!</a:t>
            </a:r>
            <a:endParaRPr lang="zh-CN" altLang="en-US" dirty="0">
              <a:solidFill>
                <a:srgbClr val="003777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495800" y="3129280"/>
            <a:ext cx="3200400" cy="304800"/>
          </a:xfrm>
        </p:spPr>
        <p:txBody>
          <a:bodyPr/>
          <a:lstStyle/>
          <a:p>
            <a:r>
              <a:rPr lang="en-US" altLang="zh-CN" sz="4000" dirty="0">
                <a:latin typeface="+mn-lt"/>
              </a:rPr>
              <a:t>THANK YOU</a:t>
            </a:r>
            <a:endParaRPr lang="zh-CN" altLang="en-US" sz="4000" dirty="0">
              <a:latin typeface="+mn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Picture 5" descr="A screenshot of a chart&#10;&#10;Description automatically generated"/>
          <p:cNvPicPr>
            <a:picLocks noChangeAspect="1"/>
          </p:cNvPicPr>
          <p:nvPr/>
        </p:nvPicPr>
        <p:blipFill>
          <a:blip r:embed="rId2"/>
          <a:srcRect l="1" t="2164" r="1073" b="2793"/>
          <a:stretch>
            <a:fillRect/>
          </a:stretch>
        </p:blipFill>
        <p:spPr>
          <a:xfrm>
            <a:off x="5257801" y="1082326"/>
            <a:ext cx="6584142" cy="5547074"/>
          </a:xfrm>
          <a:prstGeom prst="rect">
            <a:avLst/>
          </a:prstGeom>
        </p:spPr>
      </p:pic>
      <p:sp>
        <p:nvSpPr>
          <p:cNvPr id="11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60758" y="1363910"/>
            <a:ext cx="9144000" cy="533400"/>
          </a:xfrm>
        </p:spPr>
        <p:txBody>
          <a:bodyPr/>
          <a:lstStyle/>
          <a:p>
            <a:r>
              <a:rPr lang="en-US" altLang="zh-CN" dirty="0"/>
              <a:t>Dec 4th</a:t>
            </a:r>
            <a:endParaRPr lang="zh-CN" alt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260758" y="2057400"/>
            <a:ext cx="4844642" cy="4086185"/>
          </a:xfrm>
        </p:spPr>
        <p:txBody>
          <a:bodyPr/>
          <a:lstStyle/>
          <a:p>
            <a:pPr marL="0" indent="0">
              <a:buNone/>
            </a:pPr>
            <a:endParaRPr lang="en-US" altLang="zh-CN" sz="1600" b="1" dirty="0"/>
          </a:p>
          <a:p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</a:rPr>
              <a:t>Closing Price: 342.27 USD</a:t>
            </a:r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</p:txBody>
      </p:sp>
      <p:sp>
        <p:nvSpPr>
          <p:cNvPr id="7" name="Rectangle 6"/>
          <p:cNvSpPr/>
          <p:nvPr/>
        </p:nvSpPr>
        <p:spPr>
          <a:xfrm>
            <a:off x="5333999" y="5105400"/>
            <a:ext cx="3962402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5257799" y="6067385"/>
            <a:ext cx="4038601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068" y="2590801"/>
            <a:ext cx="9273863" cy="3954708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60758" y="1363910"/>
            <a:ext cx="9144000" cy="533400"/>
          </a:xfrm>
        </p:spPr>
        <p:txBody>
          <a:bodyPr/>
          <a:lstStyle/>
          <a:p>
            <a:r>
              <a:rPr lang="en-US" altLang="zh-CN" dirty="0"/>
              <a:t>Dec 6th</a:t>
            </a:r>
            <a:endParaRPr lang="zh-CN" alt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260758" y="1905001"/>
            <a:ext cx="4844642" cy="685800"/>
          </a:xfrm>
        </p:spPr>
        <p:txBody>
          <a:bodyPr/>
          <a:lstStyle/>
          <a:p>
            <a:pPr marL="0" indent="0">
              <a:buNone/>
            </a:pPr>
            <a:endParaRPr lang="en-US" altLang="zh-CN" sz="1600" b="1" dirty="0"/>
          </a:p>
          <a:p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</a:rPr>
              <a:t>Closing Price: 399.6USD</a:t>
            </a:r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</p:txBody>
      </p:sp>
      <p:sp>
        <p:nvSpPr>
          <p:cNvPr id="7" name="Rectangle 6"/>
          <p:cNvSpPr/>
          <p:nvPr/>
        </p:nvSpPr>
        <p:spPr>
          <a:xfrm>
            <a:off x="1600200" y="3771900"/>
            <a:ext cx="60198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Rectangle 2"/>
          <p:cNvSpPr/>
          <p:nvPr/>
        </p:nvSpPr>
        <p:spPr>
          <a:xfrm>
            <a:off x="1600200" y="5181600"/>
            <a:ext cx="60198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Lululemon Athletica Inc. (LULU)</a:t>
            </a:r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81000" y="2971800"/>
            <a:ext cx="4343400" cy="2667000"/>
          </a:xfrm>
        </p:spPr>
        <p:txBody>
          <a:bodyPr/>
          <a:lstStyle/>
          <a:p>
            <a:endParaRPr lang="en-US" altLang="zh-CN" sz="1600" b="1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altLang="zh-CN" sz="1600" b="1" dirty="0">
                <a:solidFill>
                  <a:schemeClr val="bg2">
                    <a:lumMod val="25000"/>
                  </a:schemeClr>
                </a:solidFill>
              </a:rPr>
              <a:t>Founded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: 1998, in Vancouver, Canada.</a:t>
            </a:r>
          </a:p>
          <a:p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altLang="zh-CN" sz="1600" b="1" dirty="0">
                <a:solidFill>
                  <a:schemeClr val="bg2">
                    <a:lumMod val="25000"/>
                  </a:schemeClr>
                </a:solidFill>
              </a:rPr>
              <a:t>Industry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: Athletic Apparel and Lifestyle Retail.</a:t>
            </a:r>
          </a:p>
          <a:p>
            <a:endParaRPr lang="en-US" altLang="zh-CN" sz="1600" b="1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altLang="zh-CN" sz="1600" b="1" dirty="0">
                <a:solidFill>
                  <a:schemeClr val="bg2">
                    <a:lumMod val="25000"/>
                  </a:schemeClr>
                </a:solidFill>
              </a:rPr>
              <a:t>Target Customers: 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Fitness enthusiasts/ High-income Consumers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2133600"/>
            <a:ext cx="6779755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249" y="1062606"/>
            <a:ext cx="4962559" cy="57450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608" y="1051071"/>
            <a:ext cx="6543641" cy="57912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207231" y="990600"/>
            <a:ext cx="496811" cy="5867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9"/>
          <p:cNvSpPr/>
          <p:nvPr/>
        </p:nvSpPr>
        <p:spPr>
          <a:xfrm>
            <a:off x="4525397" y="998988"/>
            <a:ext cx="496811" cy="5867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Rectangle 11"/>
          <p:cNvSpPr/>
          <p:nvPr/>
        </p:nvSpPr>
        <p:spPr>
          <a:xfrm>
            <a:off x="6734955" y="990599"/>
            <a:ext cx="496811" cy="58897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12"/>
          <p:cNvSpPr/>
          <p:nvPr/>
        </p:nvSpPr>
        <p:spPr>
          <a:xfrm>
            <a:off x="8944513" y="987802"/>
            <a:ext cx="496811" cy="58897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Rectangle 14"/>
          <p:cNvSpPr/>
          <p:nvPr/>
        </p:nvSpPr>
        <p:spPr>
          <a:xfrm>
            <a:off x="11262679" y="990599"/>
            <a:ext cx="496811" cy="58897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Earning Surprise (Positive)</a:t>
            </a:r>
            <a:endParaRPr lang="zh-CN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799" y="2106765"/>
            <a:ext cx="5863505" cy="312984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620000" y="5562600"/>
            <a:ext cx="3581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/>
              <a:t>Fig 2: Seeking Alpha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85787" y="5562600"/>
            <a:ext cx="3200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/>
              <a:t>Fig 1: Yahoo Finance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187" y="2617327"/>
            <a:ext cx="4419600" cy="208838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Option Strategy: Uneven Ratio Call Spread</a:t>
            </a:r>
            <a:endParaRPr lang="zh-CN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sz="16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14" y="2173514"/>
            <a:ext cx="4405086" cy="4017742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5105400" y="2173514"/>
            <a:ext cx="6324600" cy="4086185"/>
          </a:xfrm>
        </p:spPr>
        <p:txBody>
          <a:bodyPr/>
          <a:lstStyle/>
          <a:p>
            <a:pPr marL="0" indent="0">
              <a:buNone/>
            </a:pPr>
            <a:endParaRPr lang="en-US" altLang="zh-CN" sz="1600" b="1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600" b="1" dirty="0">
                <a:solidFill>
                  <a:schemeClr val="bg2">
                    <a:lumMod val="25000"/>
                  </a:schemeClr>
                </a:solidFill>
              </a:rPr>
              <a:t>Dec 2021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: Lower Mirror sales guidance, high market expectations</a:t>
            </a:r>
          </a:p>
          <a:p>
            <a:pPr marL="0" indent="0">
              <a:buNone/>
            </a:pPr>
            <a:r>
              <a:rPr lang="en-US" altLang="zh-CN" sz="1600" b="1" dirty="0">
                <a:solidFill>
                  <a:schemeClr val="bg2">
                    <a:lumMod val="25000"/>
                  </a:schemeClr>
                </a:solidFill>
              </a:rPr>
              <a:t>Dec 2022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: Rising inventory levels, declining profit margins, conservative holiday guidance</a:t>
            </a:r>
          </a:p>
          <a:p>
            <a:pPr marL="0" indent="0">
              <a:buNone/>
            </a:pPr>
            <a:r>
              <a:rPr lang="en-US" altLang="zh-CN" sz="1600" b="1" dirty="0">
                <a:solidFill>
                  <a:schemeClr val="bg2">
                    <a:lumMod val="25000"/>
                  </a:schemeClr>
                </a:solidFill>
              </a:rPr>
              <a:t>Dec 2023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: Increase of international sales, moderate forward guidance</a:t>
            </a:r>
          </a:p>
          <a:p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600" b="1" dirty="0">
                <a:solidFill>
                  <a:schemeClr val="bg2">
                    <a:lumMod val="25000"/>
                  </a:schemeClr>
                </a:solidFill>
              </a:rPr>
              <a:t>Dec 2024 (Prediction)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: </a:t>
            </a:r>
          </a:p>
          <a:p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7% Year-Over-Year revenue and net income growth</a:t>
            </a:r>
          </a:p>
          <a:p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Drop since this year</a:t>
            </a:r>
          </a:p>
          <a:p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Strong Black Friday sales</a:t>
            </a:r>
          </a:p>
          <a:p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Potential risks from lack of product innovation</a:t>
            </a:r>
          </a:p>
          <a:p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Conservative guidance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Option Strategy: Uneven Ratio Call Spread</a:t>
            </a:r>
            <a:endParaRPr lang="zh-CN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sz="160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648199" y="4972050"/>
            <a:ext cx="2895600" cy="102870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600" b="1" dirty="0"/>
              <a:t>2 long call contracts: $340</a:t>
            </a:r>
          </a:p>
          <a:p>
            <a:pPr marL="0" indent="0">
              <a:buNone/>
            </a:pPr>
            <a:r>
              <a:rPr lang="en-US" altLang="zh-CN" sz="1600" b="1" dirty="0"/>
              <a:t>1 short call contract: $360</a:t>
            </a:r>
          </a:p>
          <a:p>
            <a:pPr marL="0" indent="0">
              <a:buNone/>
            </a:pPr>
            <a:r>
              <a:rPr lang="en-US" altLang="zh-CN" sz="1600" b="1" dirty="0">
                <a:solidFill>
                  <a:srgbClr val="FF0000"/>
                </a:solidFill>
              </a:rPr>
              <a:t>Profit: $239%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 l="448"/>
          <a:stretch>
            <a:fillRect/>
          </a:stretch>
        </p:blipFill>
        <p:spPr>
          <a:xfrm>
            <a:off x="814387" y="3467819"/>
            <a:ext cx="10563224" cy="7524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2: Pricing Option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sz="160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524000" y="2173514"/>
            <a:ext cx="9906000" cy="4086185"/>
          </a:xfrm>
        </p:spPr>
        <p:txBody>
          <a:bodyPr/>
          <a:lstStyle/>
          <a:p>
            <a:pPr marL="0" indent="0">
              <a:buNone/>
            </a:pPr>
            <a:endParaRPr lang="en-US" altLang="zh-CN" sz="1600" b="1" dirty="0"/>
          </a:p>
          <a:p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</a:rPr>
              <a:t>Black Scholes Model</a:t>
            </a:r>
          </a:p>
          <a:p>
            <a:endParaRPr lang="en-US" altLang="zh-C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</a:rPr>
              <a:t>Binomial tree model</a:t>
            </a:r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" name="Picture 2" descr="A screenshot of a computer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6108" y="2829762"/>
            <a:ext cx="7212108" cy="356703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052327" y="4195893"/>
            <a:ext cx="701040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152400" y="1457587"/>
            <a:ext cx="4876800" cy="533400"/>
          </a:xfrm>
        </p:spPr>
        <p:txBody>
          <a:bodyPr/>
          <a:lstStyle/>
          <a:p>
            <a:r>
              <a:rPr lang="en-US" altLang="zh-CN" dirty="0"/>
              <a:t>Black Scholes Model</a:t>
            </a:r>
            <a:endParaRPr lang="zh-CN" alt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52400" y="2214693"/>
            <a:ext cx="4419600" cy="4114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Trade Date: Dec 4, 2024</a:t>
            </a:r>
          </a:p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Maturity Date: Dec 27, 2024</a:t>
            </a:r>
          </a:p>
          <a:p>
            <a:pPr>
              <a:lnSpc>
                <a:spcPct val="100000"/>
              </a:lnSpc>
            </a:pPr>
            <a:r>
              <a:rPr lang="en-US" altLang="zh-CN" b="0" i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Closing Price (S0): 340.66 USD</a:t>
            </a:r>
          </a:p>
          <a:p>
            <a:pPr>
              <a:lnSpc>
                <a:spcPct val="100000"/>
              </a:lnSpc>
            </a:pPr>
            <a:r>
              <a:rPr lang="en-US" altLang="zh-CN" b="0" i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Strike Price (K): 360 USD</a:t>
            </a:r>
          </a:p>
          <a:p>
            <a:pPr>
              <a:lnSpc>
                <a:spcPct val="100000"/>
              </a:lnSpc>
            </a:pPr>
            <a:r>
              <a:rPr lang="en-US" altLang="zh-CN" b="1" i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Annualized Volatility (σ): 50.52%</a:t>
            </a:r>
          </a:p>
          <a:p>
            <a:pPr>
              <a:lnSpc>
                <a:spcPct val="100000"/>
              </a:lnSpc>
            </a:pPr>
            <a:r>
              <a:rPr lang="en-US" altLang="zh-CN" b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1-month U.S. Treasury bill yield (rf): 4.76% (as of Nov 29, 2024)</a:t>
            </a:r>
          </a:p>
          <a:p>
            <a:pPr>
              <a:lnSpc>
                <a:spcPct val="100000"/>
              </a:lnSpc>
            </a:pPr>
            <a:r>
              <a:rPr lang="en-US" altLang="zh-CN" b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Time(T): 23/252</a:t>
            </a:r>
          </a:p>
          <a:p>
            <a:pPr>
              <a:lnSpc>
                <a:spcPct val="100000"/>
              </a:lnSpc>
            </a:pPr>
            <a:endParaRPr lang="en-US" altLang="zh-CN" sz="2000" b="0" dirty="0">
              <a:solidFill>
                <a:schemeClr val="bg1">
                  <a:lumMod val="50000"/>
                </a:schemeClr>
              </a:solidFill>
              <a:effectLst/>
              <a:latin typeface="+mn-lt"/>
            </a:endParaRPr>
          </a:p>
          <a:p>
            <a:pPr>
              <a:lnSpc>
                <a:spcPct val="100000"/>
              </a:lnSpc>
            </a:pPr>
            <a:endParaRPr lang="en-US" altLang="zh-CN" sz="2000" b="0" dirty="0">
              <a:solidFill>
                <a:schemeClr val="bg1">
                  <a:lumMod val="50000"/>
                </a:schemeClr>
              </a:solidFill>
              <a:effectLst/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en-US" altLang="zh-CN" sz="2000" b="1" dirty="0">
                <a:solidFill>
                  <a:srgbClr val="FF0000"/>
                </a:solidFill>
                <a:effectLst/>
                <a:latin typeface="+mn-lt"/>
              </a:rPr>
              <a:t>Option Price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</a:rPr>
              <a:t>: 21.74 USD</a:t>
            </a:r>
            <a:endParaRPr lang="en-US" altLang="zh-CN" sz="2000" b="1" dirty="0">
              <a:solidFill>
                <a:srgbClr val="FF0000"/>
              </a:solidFill>
              <a:effectLst/>
              <a:latin typeface="+mn-lt"/>
            </a:endParaRPr>
          </a:p>
          <a:p>
            <a:pPr>
              <a:lnSpc>
                <a:spcPct val="100000"/>
              </a:lnSpc>
            </a:pPr>
            <a:endParaRPr lang="en-US" altLang="zh-CN" sz="2000" b="0" dirty="0">
              <a:solidFill>
                <a:schemeClr val="bg1">
                  <a:lumMod val="50000"/>
                </a:schemeClr>
              </a:solidFill>
              <a:effectLst/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2327" y="5083533"/>
            <a:ext cx="7000009" cy="1261782"/>
          </a:xfrm>
          <a:prstGeom prst="rect">
            <a:avLst/>
          </a:prstGeom>
        </p:spPr>
      </p:pic>
      <p:pic>
        <p:nvPicPr>
          <p:cNvPr id="6" name="Picture 5" descr="A screenshot of a chart&#10;&#10;Description automatically generated"/>
          <p:cNvPicPr>
            <a:picLocks noChangeAspect="1"/>
          </p:cNvPicPr>
          <p:nvPr/>
        </p:nvPicPr>
        <p:blipFill>
          <a:blip r:embed="rId5"/>
          <a:srcRect b="71243"/>
          <a:stretch>
            <a:fillRect/>
          </a:stretch>
        </p:blipFill>
        <p:spPr>
          <a:xfrm>
            <a:off x="4953000" y="990599"/>
            <a:ext cx="7239000" cy="18254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3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152400" y="1457587"/>
            <a:ext cx="4876800" cy="533400"/>
          </a:xfrm>
        </p:spPr>
        <p:txBody>
          <a:bodyPr/>
          <a:lstStyle/>
          <a:p>
            <a:r>
              <a:rPr lang="en-US" altLang="zh-CN" dirty="0"/>
              <a:t>Binomial Tree Model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52400" y="2214692"/>
            <a:ext cx="5715000" cy="426230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Trade Date: Dec 4, 2024</a:t>
            </a:r>
          </a:p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Maturity Date: Dec 27, 2024</a:t>
            </a:r>
          </a:p>
          <a:p>
            <a:pPr>
              <a:lnSpc>
                <a:spcPct val="100000"/>
              </a:lnSpc>
            </a:pPr>
            <a:r>
              <a:rPr lang="en-US" altLang="zh-CN" b="0" i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Closing Price (S0): 340.66 USD</a:t>
            </a:r>
          </a:p>
          <a:p>
            <a:pPr>
              <a:lnSpc>
                <a:spcPct val="100000"/>
              </a:lnSpc>
            </a:pPr>
            <a:r>
              <a:rPr lang="en-US" altLang="zh-CN" b="1" i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Annualized Volatility (σ</a:t>
            </a:r>
            <a:r>
              <a:rPr lang="en-US" altLang="zh-CN" b="1" i="0" dirty="0">
                <a:solidFill>
                  <a:srgbClr val="003777"/>
                </a:solidFill>
                <a:effectLst/>
                <a:latin typeface="+mn-lt"/>
              </a:rPr>
              <a:t>):</a:t>
            </a:r>
            <a:r>
              <a:rPr lang="en-US" altLang="zh-CN" b="1" i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  50.52%</a:t>
            </a:r>
          </a:p>
          <a:p>
            <a:pPr>
              <a:lnSpc>
                <a:spcPct val="100000"/>
              </a:lnSpc>
            </a:pPr>
            <a:r>
              <a:rPr lang="en-US" altLang="zh-CN" b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Upward price multiplier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(u): 1.05</a:t>
            </a:r>
          </a:p>
          <a:p>
            <a:pPr>
              <a:lnSpc>
                <a:spcPct val="100000"/>
              </a:lnSpc>
            </a:pPr>
            <a:r>
              <a:rPr lang="en-US" altLang="zh-CN" b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Downward price multiplier(d): 0.95</a:t>
            </a:r>
            <a:endParaRPr lang="en-US" altLang="zh-CN" dirty="0">
              <a:solidFill>
                <a:schemeClr val="bg2">
                  <a:lumMod val="25000"/>
                </a:schemeClr>
              </a:solidFill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en-US" altLang="zh-CN" b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Discount Factor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: 0.9991</a:t>
            </a:r>
          </a:p>
          <a:p>
            <a:pPr>
              <a:lnSpc>
                <a:spcPct val="100000"/>
              </a:lnSpc>
            </a:pPr>
            <a:r>
              <a:rPr lang="en-US" altLang="zh-CN" b="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Time(T): 23/252</a:t>
            </a:r>
          </a:p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N: 4</a:t>
            </a:r>
            <a:endParaRPr lang="en-US" altLang="zh-CN" b="0" dirty="0">
              <a:solidFill>
                <a:schemeClr val="bg1">
                  <a:lumMod val="50000"/>
                </a:schemeClr>
              </a:solidFill>
              <a:effectLst/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en-US" altLang="zh-CN" sz="2000" b="1" dirty="0">
                <a:solidFill>
                  <a:srgbClr val="FF0000"/>
                </a:solidFill>
                <a:effectLst/>
                <a:latin typeface="+mn-lt"/>
              </a:rPr>
              <a:t>Option Price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</a:rPr>
              <a:t>:  18.92 USD</a:t>
            </a:r>
            <a:endParaRPr lang="en-US" altLang="zh-CN" sz="2000" b="1" dirty="0">
              <a:solidFill>
                <a:srgbClr val="FF0000"/>
              </a:solidFill>
              <a:effectLst/>
              <a:latin typeface="+mn-lt"/>
            </a:endParaRPr>
          </a:p>
          <a:p>
            <a:pPr>
              <a:lnSpc>
                <a:spcPct val="100000"/>
              </a:lnSpc>
            </a:pPr>
            <a:endParaRPr lang="en-US" altLang="zh-CN" sz="2000" b="0" dirty="0">
              <a:solidFill>
                <a:schemeClr val="bg1">
                  <a:lumMod val="50000"/>
                </a:schemeClr>
              </a:solidFill>
              <a:effectLst/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rcRect l="5722" r="5585" b="3112"/>
          <a:stretch>
            <a:fillRect/>
          </a:stretch>
        </p:blipFill>
        <p:spPr>
          <a:xfrm>
            <a:off x="5029200" y="1105727"/>
            <a:ext cx="7109460" cy="5416113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zQ2NDM2NWE5OTBkNjM3MGUxNjZkMzE0ZmQ1ODZiZDEifQ=="/>
</p:tagLst>
</file>

<file path=ppt/theme/theme1.xml><?xml version="1.0" encoding="utf-8"?>
<a:theme xmlns:a="http://schemas.openxmlformats.org/drawingml/2006/main" name="Cover Titl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over Title_1 lin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over Title_2 lin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over Title_3lin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Divider Pag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Inside Pag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411</Words>
  <Application>Microsoft Office PowerPoint</Application>
  <PresentationFormat>Widescreen</PresentationFormat>
  <Paragraphs>95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Average</vt:lpstr>
      <vt:lpstr>Whitney Book</vt:lpstr>
      <vt:lpstr>Whitney Medium</vt:lpstr>
      <vt:lpstr>Whitney-Medium</vt:lpstr>
      <vt:lpstr>Arial</vt:lpstr>
      <vt:lpstr>Calibri</vt:lpstr>
      <vt:lpstr>Cover Title01</vt:lpstr>
      <vt:lpstr>1_Cover Title_1 line</vt:lpstr>
      <vt:lpstr>2_Cover Title_2 lines</vt:lpstr>
      <vt:lpstr>3_Cover Title_3lines</vt:lpstr>
      <vt:lpstr>Divider Page</vt:lpstr>
      <vt:lpstr>Inside Pages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Siying Chen</cp:lastModifiedBy>
  <cp:revision>244</cp:revision>
  <dcterms:created xsi:type="dcterms:W3CDTF">2019-05-29T19:52:00Z</dcterms:created>
  <dcterms:modified xsi:type="dcterms:W3CDTF">2024-12-09T01:59:28Z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BBF0E01A3F554F0CA0C06E47B444FC6D_13</vt:lpwstr>
  </property>
  <property fmtid="{D5CDD505-2E9C-101B-9397-08002B2CF9AE}" pid="3" name="KSOProductBuildVer">
    <vt:lpwstr>2052-12.1.0.19302</vt:lpwstr>
  </property>
</Properties>
</file>

<file path=docProps/thumbnail.jpeg>
</file>